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1" r:id="rId3"/>
    <p:sldId id="375" r:id="rId4"/>
    <p:sldId id="384" r:id="rId5"/>
    <p:sldId id="377" r:id="rId6"/>
    <p:sldId id="383" r:id="rId7"/>
    <p:sldId id="378" r:id="rId8"/>
    <p:sldId id="379" r:id="rId9"/>
    <p:sldId id="389" r:id="rId10"/>
    <p:sldId id="386" r:id="rId11"/>
    <p:sldId id="259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андогина Дарья Владимировна" initials="ХДВ" lastIdx="13" clrIdx="0"/>
  <p:cmAuthor id="1" name="User11" initials="User11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DAD"/>
    <a:srgbClr val="FF0000"/>
    <a:srgbClr val="9900CC"/>
    <a:srgbClr val="CA7FE5"/>
    <a:srgbClr val="CC3BFF"/>
    <a:srgbClr val="EFE3F5"/>
    <a:srgbClr val="33CCCC"/>
    <a:srgbClr val="00B0F0"/>
    <a:srgbClr val="3185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0549" autoAdjust="0"/>
  </p:normalViewPr>
  <p:slideViewPr>
    <p:cSldViewPr>
      <p:cViewPr>
        <p:scale>
          <a:sx n="80" d="100"/>
          <a:sy n="80" d="100"/>
        </p:scale>
        <p:origin x="-100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0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980B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53-4587-960E-845E76D4FE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53-4587-960E-845E76D4FE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53-4587-960E-845E76D4FE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53-4587-960E-845E76D4FE4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153-4587-960E-845E76D4F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6A08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F8-49B4-A353-64B5B0E994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F8-49B4-A353-64B5B0E994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F8-49B4-A353-64B5B0E994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F8-49B4-A353-64B5B0E994F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1F8-49B4-A353-64B5B0E99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39C1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D9-4D34-98BF-20801B16BB0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D9-4D34-98BF-20801B16BB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D9-4D34-98BF-20801B16BB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D9-4D34-98BF-20801B16BB0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9D9-4D34-98BF-20801B16B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392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EF-46F1-A79A-E4020FE5DAA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EF-46F1-A79A-E4020FE5DA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EF-46F1-A79A-E4020FE5DA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EF-46F1-A79A-E4020FE5DAA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5EF-46F1-A79A-E4020FE5D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F80F1-06E0-4E99-9E33-C3BB2FBB606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3B5E9-D5F8-437E-9993-10A6219A7836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этап</a:t>
          </a:r>
          <a:endParaRPr lang="ru-RU" sz="20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F0084E-37BB-42A7-AE91-58AD2FCD202E}" type="parTrans" cxnId="{AA14B366-A534-4DE0-B1AC-1753C90575D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5213CDB-716B-4EDC-8A4B-001CD70E3CB9}" type="sibTrans" cxnId="{AA14B366-A534-4DE0-B1AC-1753C90575D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D982A94-3C7F-4C51-AE21-FE0158A7285F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этап</a:t>
          </a:r>
          <a:endParaRPr lang="ru-RU" sz="20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DAB3B6-A367-46FA-B206-8DD1A7A2C84A}" type="parTrans" cxnId="{987CFFDB-34B9-47D7-9467-1E2F9C7C151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777B616-A01E-4833-B9FF-03BE8A4856B5}" type="sibTrans" cxnId="{987CFFDB-34B9-47D7-9467-1E2F9C7C151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01D50CB-1B61-4597-BFB9-07B2B4F22503}" type="pres">
      <dgm:prSet presAssocID="{516F80F1-06E0-4E99-9E33-C3BB2FBB60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1156A-0DDC-4FBA-A124-42E706962F69}" type="pres">
      <dgm:prSet presAssocID="{7B73B5E9-D5F8-437E-9993-10A6219A7836}" presName="parTxOnly" presStyleLbl="node1" presStyleIdx="0" presStyleCnt="2" custScaleX="49827" custScaleY="19821" custLinFactNeighborX="-37598" custLinFactNeighborY="131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6F399-469C-44C1-A0B4-D1B188F36471}" type="pres">
      <dgm:prSet presAssocID="{35213CDB-716B-4EDC-8A4B-001CD70E3CB9}" presName="parTxOnlySpace" presStyleCnt="0"/>
      <dgm:spPr/>
    </dgm:pt>
    <dgm:pt modelId="{F8F01FB2-074C-4476-BA01-1E632BA12F95}" type="pres">
      <dgm:prSet presAssocID="{0D982A94-3C7F-4C51-AE21-FE0158A7285F}" presName="parTxOnly" presStyleLbl="node1" presStyleIdx="1" presStyleCnt="2" custScaleX="49827" custScaleY="19821" custLinFactNeighborX="60840" custLinFactNeighborY="13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7CFFDB-34B9-47D7-9467-1E2F9C7C1513}" srcId="{516F80F1-06E0-4E99-9E33-C3BB2FBB606F}" destId="{0D982A94-3C7F-4C51-AE21-FE0158A7285F}" srcOrd="1" destOrd="0" parTransId="{AFDAB3B6-A367-46FA-B206-8DD1A7A2C84A}" sibTransId="{F777B616-A01E-4833-B9FF-03BE8A4856B5}"/>
    <dgm:cxn modelId="{43970487-FFC5-4344-AF0C-B5CF79FEB464}" type="presOf" srcId="{0D982A94-3C7F-4C51-AE21-FE0158A7285F}" destId="{F8F01FB2-074C-4476-BA01-1E632BA12F95}" srcOrd="0" destOrd="0" presId="urn:microsoft.com/office/officeart/2005/8/layout/chevron1"/>
    <dgm:cxn modelId="{E6F3B93B-1F13-4D66-835E-A6D65F75FF3D}" type="presOf" srcId="{516F80F1-06E0-4E99-9E33-C3BB2FBB606F}" destId="{A01D50CB-1B61-4597-BFB9-07B2B4F22503}" srcOrd="0" destOrd="0" presId="urn:microsoft.com/office/officeart/2005/8/layout/chevron1"/>
    <dgm:cxn modelId="{EFF0578D-68E1-4617-860B-F21E3FF28243}" type="presOf" srcId="{7B73B5E9-D5F8-437E-9993-10A6219A7836}" destId="{AE11156A-0DDC-4FBA-A124-42E706962F69}" srcOrd="0" destOrd="0" presId="urn:microsoft.com/office/officeart/2005/8/layout/chevron1"/>
    <dgm:cxn modelId="{AA14B366-A534-4DE0-B1AC-1753C90575D3}" srcId="{516F80F1-06E0-4E99-9E33-C3BB2FBB606F}" destId="{7B73B5E9-D5F8-437E-9993-10A6219A7836}" srcOrd="0" destOrd="0" parTransId="{BAF0084E-37BB-42A7-AE91-58AD2FCD202E}" sibTransId="{35213CDB-716B-4EDC-8A4B-001CD70E3CB9}"/>
    <dgm:cxn modelId="{7B443E3F-068D-460D-810E-E06DA47B621F}" type="presParOf" srcId="{A01D50CB-1B61-4597-BFB9-07B2B4F22503}" destId="{AE11156A-0DDC-4FBA-A124-42E706962F69}" srcOrd="0" destOrd="0" presId="urn:microsoft.com/office/officeart/2005/8/layout/chevron1"/>
    <dgm:cxn modelId="{409601D6-3C1D-47EA-B67E-7250BDA2C731}" type="presParOf" srcId="{A01D50CB-1B61-4597-BFB9-07B2B4F22503}" destId="{6A66F399-469C-44C1-A0B4-D1B188F36471}" srcOrd="1" destOrd="0" presId="urn:microsoft.com/office/officeart/2005/8/layout/chevron1"/>
    <dgm:cxn modelId="{79F63C55-F564-4A52-A785-35FC1A2EAAF4}" type="presParOf" srcId="{A01D50CB-1B61-4597-BFB9-07B2B4F22503}" destId="{F8F01FB2-074C-4476-BA01-1E632BA12F9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1156A-0DDC-4FBA-A124-42E706962F69}">
      <dsp:nvSpPr>
        <dsp:cNvPr id="0" name=""/>
        <dsp:cNvSpPr/>
      </dsp:nvSpPr>
      <dsp:spPr>
        <a:xfrm>
          <a:off x="77120" y="1346419"/>
          <a:ext cx="2719126" cy="432663"/>
        </a:xfrm>
        <a:prstGeom prst="chevron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этап</a:t>
          </a:r>
          <a:endParaRPr lang="ru-RU" sz="20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3452" y="1346419"/>
        <a:ext cx="2286463" cy="432663"/>
      </dsp:txXfrm>
    </dsp:sp>
    <dsp:sp modelId="{F8F01FB2-074C-4476-BA01-1E632BA12F95}">
      <dsp:nvSpPr>
        <dsp:cNvPr id="0" name=""/>
        <dsp:cNvSpPr/>
      </dsp:nvSpPr>
      <dsp:spPr>
        <a:xfrm>
          <a:off x="2738008" y="1361481"/>
          <a:ext cx="2719126" cy="432663"/>
        </a:xfrm>
        <a:prstGeom prst="chevron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этап</a:t>
          </a:r>
          <a:endParaRPr lang="ru-RU" sz="20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54340" y="1361481"/>
        <a:ext cx="2286463" cy="43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5967592-B37D-4A7B-92D2-7F0A7EB4C5C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28588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4" y="9428588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D485CE7-35A6-458B-9242-C348FC532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3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6-05-18T09:40:08.6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85 0 65,'-13'42'32,"1"-42"-9,6 0-33,-7 3 5,1 4 0,-7-3-14,7-4 0,12-14-11,6-14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6-05-18T09:40:08.6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85 0 65,'-13'42'32,"1"-42"-9,6 0-33,-7 3 5,1 4 0,-7-3-14,7-4 0,12-14-11,6-14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6-05-18T09:40:08.6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85 0 65,'-13'42'32,"1"-42"-9,6 0-33,-7 3 5,1 4 0,-7-3-14,7-4 0,12-14-11,6-14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0B747F5-6EFA-4EC4-B6C6-B391083C0A4E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428588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28588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40F9586-D0AE-4714-9600-B5596362A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1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5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следующем слайде представлены д</a:t>
            </a:r>
            <a:r>
              <a:rPr lang="ru-RU" dirty="0" smtClean="0"/>
              <a:t>аты</a:t>
            </a:r>
            <a:r>
              <a:rPr lang="ru-RU" baseline="0" dirty="0" smtClean="0"/>
              <a:t> приема заявок на конкурсы Фонда содействия.</a:t>
            </a:r>
          </a:p>
          <a:p>
            <a:r>
              <a:rPr lang="ru-RU" baseline="0" dirty="0" smtClean="0"/>
              <a:t>Перечислить.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9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всем вопросам участия в программах Фонда</a:t>
            </a:r>
            <a:r>
              <a:rPr lang="ru-RU" baseline="0" dirty="0" smtClean="0"/>
              <a:t> можно обратится в Технопарк Идея. </a:t>
            </a:r>
          </a:p>
          <a:p>
            <a:r>
              <a:rPr lang="ru-RU" baseline="0" dirty="0" smtClean="0"/>
              <a:t>Контакты представлены на слайде.</a:t>
            </a:r>
          </a:p>
          <a:p>
            <a:r>
              <a:rPr lang="ru-RU" baseline="0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2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Основная</a:t>
            </a:r>
            <a:r>
              <a:rPr lang="ru-RU" altLang="ru-RU" sz="1300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задача Фонда - о</a:t>
            </a:r>
            <a:r>
              <a:rPr lang="ru-RU" alt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казание </a:t>
            </a:r>
            <a:r>
              <a:rPr lang="ru-RU" alt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прямой финансовой, информационной и иной помощи малым инновационным предприятиям, реализующим проекты по разработке и коммерциализации новых видов наукоемкой продукции и технологий на основе принадлежащей им интеллектуальной </a:t>
            </a:r>
            <a:r>
              <a:rPr lang="ru-RU" alt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собственности. </a:t>
            </a:r>
          </a:p>
          <a:p>
            <a:r>
              <a:rPr lang="ru-RU" alt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показатели за 25 лет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0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программы Фонда: </a:t>
            </a:r>
          </a:p>
          <a:p>
            <a:r>
              <a:rPr lang="ru-RU" dirty="0" smtClean="0"/>
              <a:t>Умник – 500 тыс.руб., Старт</a:t>
            </a:r>
            <a:r>
              <a:rPr lang="ru-RU" baseline="0" dirty="0" smtClean="0"/>
              <a:t> – от 2 до 5 млн.руб., </a:t>
            </a:r>
            <a:r>
              <a:rPr lang="ru-RU" baseline="0" dirty="0" err="1" smtClean="0"/>
              <a:t>Интернациализация</a:t>
            </a:r>
            <a:r>
              <a:rPr lang="ru-RU" baseline="0" dirty="0" smtClean="0"/>
              <a:t> – до 15 млн.руб., Коммерциализация и Развитие – до 20 млн. руб.,</a:t>
            </a:r>
          </a:p>
          <a:p>
            <a:r>
              <a:rPr lang="ru-RU" baseline="0" dirty="0" smtClean="0"/>
              <a:t>Кооперация – до 25 млн. руб.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Ознакомится с положениями программ вы можете на сайте: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http://fasie.ru/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Программа УМНИК</a:t>
            </a:r>
            <a:r>
              <a:rPr lang="ru-RU" baseline="0" dirty="0" smtClean="0"/>
              <a:t> – поддержка проектов молодых исследователей от 18 до 30 лет. </a:t>
            </a:r>
          </a:p>
          <a:p>
            <a:r>
              <a:rPr lang="ru-RU" baseline="0" dirty="0" smtClean="0"/>
              <a:t>Победитель получает 500 тыс.руб. на 2 года.</a:t>
            </a:r>
          </a:p>
          <a:p>
            <a:r>
              <a:rPr lang="ru-RU" baseline="0" dirty="0" smtClean="0"/>
              <a:t>Ожидаемым результатам: Заявка на защиту РИД, Создание малого предприятия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и/или подача заявки на Старт и/или </a:t>
            </a:r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лицензионное соглашение о передаче прав на РИД</a:t>
            </a:r>
            <a:endParaRPr lang="en-US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6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Программа Старт </a:t>
            </a:r>
            <a:r>
              <a:rPr lang="ru-RU" sz="1400" baseline="0" dirty="0" smtClean="0"/>
              <a:t>– поддержка </a:t>
            </a:r>
            <a:r>
              <a:rPr lang="ru-RU" sz="1400" baseline="0" dirty="0" err="1" smtClean="0"/>
              <a:t>стартапов</a:t>
            </a:r>
            <a:r>
              <a:rPr lang="ru-RU" sz="1400" baseline="0" dirty="0" smtClean="0"/>
              <a:t> на ранних стадиях развития (заявитель - физическое лицо или МИП). </a:t>
            </a:r>
          </a:p>
          <a:p>
            <a:r>
              <a:rPr lang="ru-RU" sz="1400" baseline="0" dirty="0" smtClean="0"/>
              <a:t>Победитель получает в зависимости от этапа программы от 2 до 5 млн. руб. Срок реализации этапа программы - 1 год.</a:t>
            </a:r>
          </a:p>
          <a:p>
            <a:r>
              <a:rPr lang="ru-RU" sz="1400" baseline="0" dirty="0" err="1" smtClean="0"/>
              <a:t>Софинансирование</a:t>
            </a:r>
            <a:r>
              <a:rPr lang="ru-RU" sz="1400" baseline="0" dirty="0" smtClean="0"/>
              <a:t>: 100% на 2, 3 этапе и </a:t>
            </a:r>
            <a:r>
              <a:rPr lang="ru-RU" sz="1400" baseline="0" dirty="0" err="1" smtClean="0"/>
              <a:t>Б-Старт</a:t>
            </a:r>
            <a:r>
              <a:rPr lang="ru-RU" sz="1400" baseline="0" dirty="0" smtClean="0"/>
              <a:t>.</a:t>
            </a:r>
          </a:p>
          <a:p>
            <a:r>
              <a:rPr lang="ru-RU" sz="1400" baseline="0" dirty="0" smtClean="0"/>
              <a:t>Ожидаемым результатам: Создана ИС, Начата реализация продукции. Выручка от реализации.</a:t>
            </a:r>
          </a:p>
          <a:p>
            <a:r>
              <a:rPr lang="ru-RU" sz="1400" baseline="0" dirty="0" smtClean="0"/>
              <a:t>Требования к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среднесписочная численность сотрудников предприятия (макс. до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чел.).</a:t>
            </a:r>
            <a:endParaRPr lang="ru-RU" sz="14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0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На следующем слайде представлен порядок участия в программе Старт.</a:t>
            </a:r>
          </a:p>
          <a:p>
            <a:r>
              <a:rPr lang="ru-RU" sz="1400" dirty="0" smtClean="0"/>
              <a:t>Подача заявки осуществляется на сайте фонда, на втором этапе получение </a:t>
            </a:r>
            <a:r>
              <a:rPr lang="ru-RU" sz="1400" dirty="0" err="1" smtClean="0"/>
              <a:t>рекоменд</a:t>
            </a:r>
            <a:r>
              <a:rPr lang="ru-RU" sz="1400" dirty="0" smtClean="0"/>
              <a:t>. письма</a:t>
            </a:r>
            <a:r>
              <a:rPr lang="ru-RU" sz="1400" baseline="0" dirty="0" smtClean="0"/>
              <a:t> от представителя Фонда</a:t>
            </a:r>
            <a:r>
              <a:rPr lang="ru-RU" sz="1400" dirty="0" smtClean="0"/>
              <a:t>.</a:t>
            </a:r>
          </a:p>
          <a:p>
            <a:r>
              <a:rPr lang="ru-RU" sz="1400" baseline="0" dirty="0" smtClean="0"/>
              <a:t>Защита проектов </a:t>
            </a:r>
            <a:r>
              <a:rPr lang="ru-RU" sz="1400" baseline="0" dirty="0" err="1" smtClean="0"/>
              <a:t>онлайн</a:t>
            </a:r>
            <a:r>
              <a:rPr lang="ru-RU" sz="1400" baseline="0" dirty="0" smtClean="0"/>
              <a:t> на площадке ТП ИДЕЯ или </a:t>
            </a:r>
            <a:r>
              <a:rPr lang="ru-RU" sz="1400" baseline="0" dirty="0" err="1" smtClean="0"/>
              <a:t>очно</a:t>
            </a:r>
            <a:r>
              <a:rPr lang="ru-RU" sz="1400" baseline="0" dirty="0" smtClean="0"/>
              <a:t> в Москве. </a:t>
            </a:r>
          </a:p>
          <a:p>
            <a:r>
              <a:rPr lang="ru-RU" sz="1400" baseline="0" dirty="0" smtClean="0"/>
              <a:t>Финансирование проектов.</a:t>
            </a:r>
            <a:endParaRPr lang="ru-RU" sz="1400" dirty="0" smtClean="0"/>
          </a:p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4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Программа Развитие </a:t>
            </a:r>
            <a:r>
              <a:rPr lang="ru-RU" sz="1200" baseline="0" dirty="0" smtClean="0"/>
              <a:t>– поддержка </a:t>
            </a:r>
            <a:r>
              <a:rPr lang="ru-RU" alt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компаний, имеющих опыт разработки и продаж наукоемкой продукции и планирующих разработку и освоение новых видов продукции</a:t>
            </a:r>
            <a:r>
              <a:rPr lang="ru-RU" sz="1200" baseline="0" dirty="0" smtClean="0"/>
              <a:t>. </a:t>
            </a:r>
          </a:p>
          <a:p>
            <a:r>
              <a:rPr lang="ru-RU" sz="1200" baseline="0" dirty="0" smtClean="0"/>
              <a:t>МИП получает до 2 до 5 млн. руб. Срок реализации этапа программы - 1 -2 года.</a:t>
            </a:r>
          </a:p>
          <a:p>
            <a:r>
              <a:rPr lang="ru-RU" sz="1200" baseline="0" dirty="0" err="1" smtClean="0"/>
              <a:t>Софинансирование</a:t>
            </a:r>
            <a:r>
              <a:rPr lang="ru-RU" sz="1200" baseline="0" dirty="0" smtClean="0"/>
              <a:t>:  не менее 30%.</a:t>
            </a:r>
          </a:p>
          <a:p>
            <a:r>
              <a:rPr lang="ru-RU" sz="1200" baseline="0" dirty="0" smtClean="0"/>
              <a:t>Ожидаемым результатам: ИС, Создание производства. Прирост выручки, создание новых рабочих мест. </a:t>
            </a:r>
          </a:p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0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Программа Коммерциализация </a:t>
            </a:r>
            <a:r>
              <a:rPr lang="ru-RU" sz="1200" baseline="0" dirty="0" smtClean="0"/>
              <a:t>– </a:t>
            </a:r>
            <a:r>
              <a:rPr lang="ru-RU" alt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компаний, завершивших НИОКР и планирующих создание или расширение производства инновационной продукции.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Предпочтение отдается динамично развивающимся компаниям, реализующим 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импортозамещающие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проекты с высокой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наукоемкостью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перспективной коммерциализации.</a:t>
            </a:r>
            <a:endParaRPr lang="ru-RU" alt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aseline="0" dirty="0" smtClean="0"/>
              <a:t>МИП получает до 20 млн. руб. Срок реализации этапа программы - 1 год.</a:t>
            </a:r>
          </a:p>
          <a:p>
            <a:r>
              <a:rPr lang="ru-RU" sz="1400" baseline="0" dirty="0" err="1" smtClean="0"/>
              <a:t>Софинансирование</a:t>
            </a:r>
            <a:r>
              <a:rPr lang="ru-RU" sz="1400" baseline="0" dirty="0" smtClean="0"/>
              <a:t>:  не менее 100%.</a:t>
            </a:r>
          </a:p>
          <a:p>
            <a:r>
              <a:rPr lang="ru-RU" sz="1400" baseline="0" dirty="0" smtClean="0"/>
              <a:t>Ожидаемым результатам: Создание/расширение производства. Прирост выручки, создание новых рабочих мест. </a:t>
            </a:r>
          </a:p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06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Программа Кооперация </a:t>
            </a:r>
            <a:r>
              <a:rPr lang="ru-RU" sz="1400" baseline="0" dirty="0" smtClean="0"/>
              <a:t>– 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 на развитие партнерства между малыми инновационными предприятиями и Индустриальными партнерами</a:t>
            </a: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Индустриальный</a:t>
            </a:r>
            <a:r>
              <a:rPr lang="ru-RU" altLang="ru-RU" sz="1400" baseline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партнер – среднее или крупное предприятие.</a:t>
            </a:r>
            <a:endParaRPr lang="ru-RU" altLang="ru-RU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aseline="0" dirty="0" smtClean="0"/>
              <a:t>МИП получает до 25 млн. руб. Срок реализации этапа программы - 1 -2 лет.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err="1" smtClean="0"/>
              <a:t>Софинансирование</a:t>
            </a:r>
            <a:r>
              <a:rPr lang="ru-RU" sz="1600" baseline="0" dirty="0" smtClean="0"/>
              <a:t>:  не менее 100%.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Софинансирование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быть обеспечено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грантополучателем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(за счет собственных и/или привлеченных средств)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и/или Индустриальным партнером;</a:t>
            </a:r>
          </a:p>
          <a:p>
            <a:r>
              <a:rPr lang="ru-RU" sz="1600" baseline="0" dirty="0" smtClean="0"/>
              <a:t>Ожидаемым результатам: Создание/расширение производства. Прирост выручки, создание новых рабочих мест. </a:t>
            </a:r>
          </a:p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2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Отдел ИК и СМ\Овчинников\ФОНД 2 - ЦВП\- БРЕНДБУК\Для-презентации-3.png"/>
          <p:cNvPicPr>
            <a:picLocks noChangeAspect="1" noChangeArrowheads="1"/>
          </p:cNvPicPr>
          <p:nvPr userDrawn="1"/>
        </p:nvPicPr>
        <p:blipFill>
          <a:blip r:embed="rId2" cstate="print"/>
          <a:srcRect l="9335" r="2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276872"/>
            <a:ext cx="5544616" cy="108012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3717032"/>
            <a:ext cx="9144000" cy="50405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789040"/>
            <a:ext cx="3600400" cy="36004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Место проведения</a:t>
            </a:r>
            <a:endParaRPr lang="ru-RU" dirty="0"/>
          </a:p>
        </p:txBody>
      </p:sp>
      <p:pic>
        <p:nvPicPr>
          <p:cNvPr id="3077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2443908" cy="1440160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2915816" y="2276872"/>
            <a:ext cx="0" cy="10801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Y:\Отдел ИК и СМ\Овчинников\ФОНД 2 - ЦВП\- БРЕНДБУК\Для-презентации-4.png"/>
          <p:cNvPicPr>
            <a:picLocks noChangeAspect="1" noChangeArrowheads="1"/>
          </p:cNvPicPr>
          <p:nvPr userDrawn="1"/>
        </p:nvPicPr>
        <p:blipFill>
          <a:blip r:embed="rId4" cstate="print"/>
          <a:srcRect r="32306" b="17040"/>
          <a:stretch>
            <a:fillRect/>
          </a:stretch>
        </p:blipFill>
        <p:spPr bwMode="auto">
          <a:xfrm>
            <a:off x="5220072" y="2780928"/>
            <a:ext cx="3923928" cy="4077072"/>
          </a:xfrm>
          <a:prstGeom prst="rect">
            <a:avLst/>
          </a:prstGeom>
          <a:noFill/>
        </p:spPr>
      </p:pic>
      <p:sp>
        <p:nvSpPr>
          <p:cNvPr id="25" name="Дата 3"/>
          <p:cNvSpPr>
            <a:spLocks noGrp="1"/>
          </p:cNvSpPr>
          <p:nvPr>
            <p:ph type="dt" sz="half" idx="2"/>
          </p:nvPr>
        </p:nvSpPr>
        <p:spPr>
          <a:xfrm>
            <a:off x="467544" y="3789040"/>
            <a:ext cx="1584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4F239E58-EE24-4863-BED4-D747BEE77A1B}" type="datetime1">
              <a:rPr lang="ru-RU" smtClean="0"/>
              <a:pPr/>
              <a:t>25.09.2019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Горизонт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Отдел ИК и СМ\Овчинников\ФОНД 2 - ЦВП\- БРЕНДБУК\Для-презентации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429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260648"/>
            <a:ext cx="42119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82453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6309320"/>
            <a:ext cx="1224136" cy="432048"/>
          </a:xfrm>
        </p:spPr>
        <p:txBody>
          <a:bodyPr/>
          <a:lstStyle>
            <a:lvl1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E487C9F-BD98-468E-AB74-D4582B3B478C}" type="datetime1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6495" y="188640"/>
            <a:ext cx="1267505" cy="6644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Отдел ИК и СМ\Овчинников\ФОНД 2 - ЦВП\- БРЕНДБУК\Для-презентации-1-1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</p:spPr>
      </p:pic>
      <p:pic>
        <p:nvPicPr>
          <p:cNvPr id="2054" name="Picture 6" descr="Y:\Отдел ИК и СМ\Овчинников\ФОНД 2 - ЦВП\- БРЕНДБУК\Для-презентации-1-1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25963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260648"/>
            <a:ext cx="42119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6495" y="188640"/>
            <a:ext cx="1267505" cy="6644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764704"/>
            <a:ext cx="6624736" cy="590465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6309320"/>
            <a:ext cx="1296144" cy="432048"/>
          </a:xfrm>
        </p:spPr>
        <p:txBody>
          <a:bodyPr/>
          <a:lstStyle>
            <a:lvl1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F857E44E-A0FB-42A2-970A-D94DDDB3543D}" type="datetime1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Отдел ИК и СМ\Овчинников\ФОНД 2 - ЦВП\- БРЕНДБУК\Для-презентации-5.png"/>
          <p:cNvPicPr>
            <a:picLocks noChangeAspect="1" noChangeArrowheads="1"/>
          </p:cNvPicPr>
          <p:nvPr userDrawn="1"/>
        </p:nvPicPr>
        <p:blipFill>
          <a:blip r:embed="rId2" cstate="print"/>
          <a:srcRect l="3352" r="5582"/>
          <a:stretch>
            <a:fillRect/>
          </a:stretch>
        </p:blipFill>
        <p:spPr bwMode="auto">
          <a:xfrm>
            <a:off x="0" y="0"/>
            <a:ext cx="8819456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275856" y="0"/>
            <a:ext cx="5616624" cy="6858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00192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012160" y="5445224"/>
            <a:ext cx="313184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156176" y="5445224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443908" cy="1440160"/>
          </a:xfrm>
          <a:prstGeom prst="rect">
            <a:avLst/>
          </a:prstGeom>
          <a:noFill/>
        </p:spPr>
      </p:pic>
      <p:sp>
        <p:nvSpPr>
          <p:cNvPr id="19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6516688" y="1989138"/>
            <a:ext cx="2159768" cy="3168054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выступившем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093296"/>
            <a:ext cx="1368152" cy="432048"/>
          </a:xfrm>
        </p:spPr>
        <p:txBody>
          <a:bodyPr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A8285E7-9AC7-4C9A-9CB5-201A5A7BCBBD}" type="datetime1">
              <a:rPr lang="ru-RU" smtClean="0"/>
              <a:pPr/>
              <a:t>25.09.2019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884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0648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7504" y="630932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8F53-F674-4B99-BFCB-5174CDC942CC}" type="datetime1">
              <a:rPr lang="ru-RU" smtClean="0"/>
              <a:pPr/>
              <a:t>25.09.2019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pidea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mailto:gf@tpide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6.png"/><Relationship Id="rId3" Type="http://schemas.openxmlformats.org/officeDocument/2006/relationships/customXml" Target="../ink/ink1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diagramDrawing" Target="../diagrams/drawing1.xml"/><Relationship Id="rId4" Type="http://schemas.openxmlformats.org/officeDocument/2006/relationships/image" Target="../media/image26.emf"/><Relationship Id="rId9" Type="http://schemas.openxmlformats.org/officeDocument/2006/relationships/diagramColors" Target="../diagrams/colors1.xml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ustomXml" Target="../ink/ink3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6.emf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/>
              <a:t>Программы Фонда содействия инновациям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7544" y="3789040"/>
            <a:ext cx="2088232" cy="365125"/>
          </a:xfrm>
        </p:spPr>
        <p:txBody>
          <a:bodyPr/>
          <a:lstStyle/>
          <a:p>
            <a:r>
              <a:rPr lang="ru-RU" sz="1600" dirty="0" smtClean="0"/>
              <a:t>Сентябрь 2019</a:t>
            </a: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71800" y="3794125"/>
            <a:ext cx="4824536" cy="3600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1600" dirty="0" smtClean="0"/>
              <a:t>ЗАО «ИПТ «Идея»</a:t>
            </a:r>
            <a:endParaRPr lang="ru-RU" altLang="ru-RU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5445224"/>
            <a:ext cx="2303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Текущие конкурсы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16832"/>
            <a:ext cx="7488833" cy="229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7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1945290"/>
            <a:ext cx="2134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://fasie.ru/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http://umnik.fasie.ru/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431" y="364502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ЗАО «ИННОВАЦИОННО-ПРОИЗВОДСТВЕННЫЙ ТЕХНОПАРК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«ИДЕЯ»</a:t>
            </a:r>
          </a:p>
          <a:p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WEB-SITE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www.tpidea.ru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info@tpidea.ru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gf@tpidea.ru</a:t>
            </a:r>
            <a:r>
              <a:rPr lang="en-US" sz="140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ФАКС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(843) 570 58 50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3726" y="2985841"/>
            <a:ext cx="1342063" cy="58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36" y="260648"/>
            <a:ext cx="3888432" cy="432048"/>
          </a:xfrm>
        </p:spPr>
        <p:txBody>
          <a:bodyPr/>
          <a:lstStyle/>
          <a:p>
            <a:r>
              <a:rPr lang="ru-RU" dirty="0" smtClean="0"/>
              <a:t>Цели и задачи Фонда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30228" y="1052736"/>
            <a:ext cx="8590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деятельности Фонда </a:t>
            </a:r>
            <a:r>
              <a:rPr lang="en-US" alt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инновационного бизнеса от самых ранних стадий до организации производства и коммерциализации </a:t>
            </a:r>
            <a:r>
              <a:rPr lang="en-US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наукоемкой продукции</a:t>
            </a:r>
          </a:p>
        </p:txBody>
      </p:sp>
      <p:sp>
        <p:nvSpPr>
          <p:cNvPr id="23" name="Прямоугольник 3"/>
          <p:cNvSpPr>
            <a:spLocks noChangeArrowheads="1"/>
          </p:cNvSpPr>
          <p:nvPr/>
        </p:nvSpPr>
        <p:spPr bwMode="auto">
          <a:xfrm>
            <a:off x="224891" y="2204864"/>
            <a:ext cx="859557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marL="285750" indent="-285750" algn="just" defTabSz="449263" fontAlgn="t">
              <a:spcBef>
                <a:spcPct val="0"/>
              </a:spcBef>
              <a:spcAft>
                <a:spcPts val="6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Вовлечение молодежи в инновационную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</a:p>
          <a:p>
            <a:pPr marL="285750" indent="-285750" algn="just" defTabSz="449263" fontAlgn="t">
              <a:spcBef>
                <a:spcPct val="0"/>
              </a:spcBef>
              <a:spcAft>
                <a:spcPts val="6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стартапов</a:t>
            </a:r>
          </a:p>
          <a:p>
            <a:pPr marL="285750" indent="-285750" algn="just" defTabSz="449263" fontAlgn="t">
              <a:spcBef>
                <a:spcPct val="0"/>
              </a:spcBef>
              <a:spcAft>
                <a:spcPts val="6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коммерциализации разработок или расширению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бизнеса</a:t>
            </a:r>
          </a:p>
          <a:p>
            <a:pPr marL="285750" indent="-285750" algn="just" defTabSz="449263" fontAlgn="t">
              <a:spcBef>
                <a:spcPct val="0"/>
              </a:spcBef>
              <a:spcAft>
                <a:spcPts val="6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развитию высокотехнологичных секторов экономики (диверсификация бизнеса, кооперация малого и крупного бизнеса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 algn="just" defTabSz="449263" fontAlgn="t">
              <a:spcBef>
                <a:spcPct val="0"/>
              </a:spcBef>
              <a:spcAft>
                <a:spcPts val="6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экспортно-ориентированных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компаний</a:t>
            </a:r>
            <a:endParaRPr lang="ru-RU" alt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230228" y="1772816"/>
            <a:ext cx="5105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деятельности Фонда:</a:t>
            </a:r>
            <a:endParaRPr lang="ru-RU" alt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23528" y="4293096"/>
            <a:ext cx="8136904" cy="2520280"/>
            <a:chOff x="-1114268" y="234585"/>
            <a:chExt cx="9607301" cy="4308521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770378" y="234585"/>
              <a:ext cx="6834155" cy="637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6174"/>
              <a:r>
                <a:rPr lang="ru-RU" sz="2200" b="1" spc="-113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ПОКАЗАТЕЛИ ЗА 2</a:t>
              </a:r>
              <a:r>
                <a:rPr lang="en-US" sz="2200" b="1" spc="-113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</a:t>
              </a:r>
              <a:r>
                <a:rPr lang="ru-RU" sz="2200" b="1" spc="-113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ЛЕТ РАБОТЫ ФОНДА</a:t>
              </a:r>
              <a:endParaRPr lang="en-CA" sz="2200" b="1" spc="-11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ectangle 4"/>
            <p:cNvSpPr/>
            <p:nvPr/>
          </p:nvSpPr>
          <p:spPr>
            <a:xfrm>
              <a:off x="-1114268" y="3319791"/>
              <a:ext cx="2430399" cy="12233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816174"/>
              <a:r>
                <a:rPr lang="ru-RU" sz="1400" dirty="0" smtClean="0">
                  <a:solidFill>
                    <a:srgbClr val="2980B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РЕГИОНАЛЬНЫХ ПРЕДСТАВИТЕЛЕЙ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816174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Rectangle 5"/>
            <p:cNvSpPr/>
            <p:nvPr/>
          </p:nvSpPr>
          <p:spPr>
            <a:xfrm>
              <a:off x="1387628" y="3326490"/>
              <a:ext cx="1834142" cy="85500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816174"/>
              <a:r>
                <a:rPr lang="ru-RU" sz="1400" dirty="0" smtClean="0">
                  <a:solidFill>
                    <a:srgbClr val="1DB6B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СТАРТАПОВ СОЗДАНО</a:t>
              </a:r>
              <a:endParaRPr lang="en-US" sz="1400" dirty="0" smtClean="0">
                <a:solidFill>
                  <a:srgbClr val="1DB6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Rectangle 6"/>
            <p:cNvSpPr/>
            <p:nvPr/>
          </p:nvSpPr>
          <p:spPr>
            <a:xfrm>
              <a:off x="3476831" y="3326490"/>
              <a:ext cx="1834142" cy="85500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816174"/>
              <a:r>
                <a:rPr lang="ru-RU" sz="1400" dirty="0" smtClean="0">
                  <a:solidFill>
                    <a:srgbClr val="F39C1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ПОДДЕРЖАНО ПРОЕКТОВ</a:t>
              </a:r>
              <a:endParaRPr lang="en-US" sz="1400" dirty="0" smtClean="0">
                <a:solidFill>
                  <a:srgbClr val="F39C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angle 7"/>
            <p:cNvSpPr/>
            <p:nvPr/>
          </p:nvSpPr>
          <p:spPr>
            <a:xfrm>
              <a:off x="5262259" y="3188999"/>
              <a:ext cx="3230774" cy="12233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816174"/>
              <a:r>
                <a:rPr lang="ru-RU" sz="1400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</a:t>
              </a:r>
              <a:r>
                <a:rPr lang="en-US" sz="1400" dirty="0">
                  <a:solidFill>
                    <a:srgbClr val="C0392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РУБЛЕЙ</a:t>
              </a:r>
            </a:p>
            <a:p>
              <a:pPr algn="ctr" defTabSz="816174"/>
              <a:r>
                <a:rPr lang="en-US" sz="1400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ru-RU" sz="1400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РЕДНЕГОДОВОЙ БЮДЖЕТ ФОНДА ЗА ПОСЛЕДНИЕ 5 ЛЕТ</a:t>
              </a:r>
              <a:endPara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1"/>
            <p:cNvGrpSpPr/>
            <p:nvPr/>
          </p:nvGrpSpPr>
          <p:grpSpPr>
            <a:xfrm>
              <a:off x="-827302" y="947145"/>
              <a:ext cx="1985472" cy="2486771"/>
              <a:chOff x="-1103069" y="1262860"/>
              <a:chExt cx="2647296" cy="3315694"/>
            </a:xfrm>
          </p:grpSpPr>
          <p:graphicFrame>
            <p:nvGraphicFramePr>
              <p:cNvPr id="44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846410883"/>
                  </p:ext>
                </p:extLst>
              </p:nvPr>
            </p:nvGraphicFramePr>
            <p:xfrm>
              <a:off x="-1103069" y="1262860"/>
              <a:ext cx="2647296" cy="23861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5" name="Rectangle 9"/>
              <p:cNvSpPr/>
              <p:nvPr/>
            </p:nvSpPr>
            <p:spPr>
              <a:xfrm>
                <a:off x="-520705" y="3421011"/>
                <a:ext cx="1454081" cy="1157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</a:t>
                </a:r>
                <a:r>
                  <a:rPr lang="en-US" sz="2700" dirty="0">
                    <a:solidFill>
                      <a:srgbClr val="16A08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700" dirty="0" smtClean="0">
                    <a:solidFill>
                      <a:srgbClr val="2980B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70</a:t>
                </a:r>
                <a:endParaRPr lang="en-US" sz="2700" dirty="0">
                  <a:solidFill>
                    <a:srgbClr val="2980B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5" name="Group 12"/>
            <p:cNvGrpSpPr/>
            <p:nvPr/>
          </p:nvGrpSpPr>
          <p:grpSpPr>
            <a:xfrm>
              <a:off x="1328006" y="939483"/>
              <a:ext cx="1985473" cy="2494433"/>
              <a:chOff x="1669789" y="1163591"/>
              <a:chExt cx="2647296" cy="3325909"/>
            </a:xfrm>
          </p:grpSpPr>
          <p:graphicFrame>
            <p:nvGraphicFramePr>
              <p:cNvPr id="42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2767157580"/>
                  </p:ext>
                </p:extLst>
              </p:nvPr>
            </p:nvGraphicFramePr>
            <p:xfrm>
              <a:off x="1669789" y="1163591"/>
              <a:ext cx="2647296" cy="23861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3" name="Rectangle 11"/>
              <p:cNvSpPr/>
              <p:nvPr/>
            </p:nvSpPr>
            <p:spPr>
              <a:xfrm>
                <a:off x="1966669" y="3331957"/>
                <a:ext cx="1878040" cy="1157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16A08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&gt;6</a:t>
                </a:r>
                <a:r>
                  <a:rPr lang="ru-RU" sz="2700" dirty="0" smtClean="0">
                    <a:solidFill>
                      <a:srgbClr val="16A08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500</a:t>
                </a:r>
                <a:endParaRPr lang="en-US" sz="2700" dirty="0"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6" name="Group 15"/>
            <p:cNvGrpSpPr/>
            <p:nvPr/>
          </p:nvGrpSpPr>
          <p:grpSpPr>
            <a:xfrm>
              <a:off x="3440811" y="939483"/>
              <a:ext cx="2021492" cy="2494435"/>
              <a:chOff x="-775767" y="1285212"/>
              <a:chExt cx="2695322" cy="3325910"/>
            </a:xfrm>
          </p:grpSpPr>
          <p:graphicFrame>
            <p:nvGraphicFramePr>
              <p:cNvPr id="40" name="Chart 13"/>
              <p:cNvGraphicFramePr/>
              <p:nvPr>
                <p:extLst>
                  <p:ext uri="{D42A27DB-BD31-4B8C-83A1-F6EECF244321}">
                    <p14:modId xmlns:p14="http://schemas.microsoft.com/office/powerpoint/2010/main" val="3941346827"/>
                  </p:ext>
                </p:extLst>
              </p:nvPr>
            </p:nvGraphicFramePr>
            <p:xfrm>
              <a:off x="-727741" y="1285212"/>
              <a:ext cx="2647296" cy="23861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41" name="Rectangle 14"/>
              <p:cNvSpPr/>
              <p:nvPr/>
            </p:nvSpPr>
            <p:spPr>
              <a:xfrm>
                <a:off x="-775767" y="3453580"/>
                <a:ext cx="2347425" cy="1157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39C1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&gt;32 </a:t>
                </a:r>
                <a:r>
                  <a:rPr lang="ru-RU" sz="2700" dirty="0" smtClean="0">
                    <a:solidFill>
                      <a:srgbClr val="F39C1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000</a:t>
                </a:r>
                <a:endParaRPr lang="en-US" sz="2700" dirty="0">
                  <a:solidFill>
                    <a:srgbClr val="F39C1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7" name="Group 18"/>
            <p:cNvGrpSpPr/>
            <p:nvPr/>
          </p:nvGrpSpPr>
          <p:grpSpPr>
            <a:xfrm>
              <a:off x="5517319" y="939484"/>
              <a:ext cx="1985472" cy="2494433"/>
              <a:chOff x="-765980" y="1285214"/>
              <a:chExt cx="2647296" cy="3325909"/>
            </a:xfrm>
          </p:grpSpPr>
          <p:graphicFrame>
            <p:nvGraphicFramePr>
              <p:cNvPr id="38" name="Chart 16"/>
              <p:cNvGraphicFramePr/>
              <p:nvPr>
                <p:extLst>
                  <p:ext uri="{D42A27DB-BD31-4B8C-83A1-F6EECF244321}">
                    <p14:modId xmlns:p14="http://schemas.microsoft.com/office/powerpoint/2010/main" val="4234400058"/>
                  </p:ext>
                </p:extLst>
              </p:nvPr>
            </p:nvGraphicFramePr>
            <p:xfrm>
              <a:off x="-765980" y="1285214"/>
              <a:ext cx="2647296" cy="23861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9" name="Rectangle 17"/>
              <p:cNvSpPr/>
              <p:nvPr/>
            </p:nvSpPr>
            <p:spPr>
              <a:xfrm>
                <a:off x="-114672" y="3453580"/>
                <a:ext cx="1441161" cy="1157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C0392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</a:t>
                </a:r>
                <a:r>
                  <a:rPr lang="ru-RU" sz="2700" dirty="0" smtClean="0">
                    <a:solidFill>
                      <a:srgbClr val="C0392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6,0</a:t>
                </a:r>
                <a:endParaRPr lang="en-US" sz="2700" dirty="0">
                  <a:solidFill>
                    <a:srgbClr val="C0392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92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Elbow Connector 30"/>
          <p:cNvCxnSpPr/>
          <p:nvPr/>
        </p:nvCxnSpPr>
        <p:spPr>
          <a:xfrm rot="16200000" flipV="1">
            <a:off x="6032884" y="2585624"/>
            <a:ext cx="1110684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88432" cy="432048"/>
          </a:xfrm>
        </p:spPr>
        <p:txBody>
          <a:bodyPr/>
          <a:lstStyle/>
          <a:p>
            <a:r>
              <a:rPr lang="ru-RU" dirty="0" smtClean="0"/>
              <a:t>Основные программы Фонда</a:t>
            </a:r>
            <a:endParaRPr lang="ru-RU" dirty="0"/>
          </a:p>
        </p:txBody>
      </p:sp>
      <p:cxnSp>
        <p:nvCxnSpPr>
          <p:cNvPr id="7" name="Elbow Connector 16"/>
          <p:cNvCxnSpPr/>
          <p:nvPr/>
        </p:nvCxnSpPr>
        <p:spPr>
          <a:xfrm rot="16200000" flipV="1">
            <a:off x="561498" y="5421547"/>
            <a:ext cx="105376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30"/>
          <p:cNvCxnSpPr/>
          <p:nvPr/>
        </p:nvCxnSpPr>
        <p:spPr>
          <a:xfrm rot="16200000" flipV="1">
            <a:off x="7018918" y="2172582"/>
            <a:ext cx="1110684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16"/>
          <p:cNvCxnSpPr/>
          <p:nvPr/>
        </p:nvCxnSpPr>
        <p:spPr>
          <a:xfrm rot="5400000" flipH="1" flipV="1">
            <a:off x="3526513" y="4113597"/>
            <a:ext cx="938847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16"/>
          <p:cNvCxnSpPr/>
          <p:nvPr/>
        </p:nvCxnSpPr>
        <p:spPr>
          <a:xfrm rot="16200000" flipV="1">
            <a:off x="1535474" y="4695661"/>
            <a:ext cx="1061230" cy="541944"/>
          </a:xfrm>
          <a:prstGeom prst="bentConnector3">
            <a:avLst>
              <a:gd name="adj1" fmla="val -20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 txBox="1">
            <a:spLocks/>
          </p:cNvSpPr>
          <p:nvPr/>
        </p:nvSpPr>
        <p:spPr>
          <a:xfrm>
            <a:off x="8532440" y="6309320"/>
            <a:ext cx="576064" cy="43204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7F723A-77FC-40A0-B1B0-9768910C67E5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12" name="Group 31"/>
          <p:cNvGrpSpPr/>
          <p:nvPr/>
        </p:nvGrpSpPr>
        <p:grpSpPr>
          <a:xfrm>
            <a:off x="83838" y="5965350"/>
            <a:ext cx="2063556" cy="786881"/>
            <a:chOff x="1275140" y="5541569"/>
            <a:chExt cx="2751408" cy="786881"/>
          </a:xfrm>
          <a:solidFill>
            <a:srgbClr val="9900CC">
              <a:alpha val="85098"/>
            </a:srgbClr>
          </a:solidFill>
        </p:grpSpPr>
        <p:sp>
          <p:nvSpPr>
            <p:cNvPr id="13" name="Flowchart: Manual Operation 11"/>
            <p:cNvSpPr/>
            <p:nvPr/>
          </p:nvSpPr>
          <p:spPr>
            <a:xfrm flipV="1">
              <a:off x="1275140" y="5541569"/>
              <a:ext cx="2751408" cy="30757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275140" y="5844405"/>
              <a:ext cx="2751408" cy="484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5</a:t>
              </a:r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00 000 руб</a:t>
              </a:r>
              <a:endPara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951762" y="4436262"/>
            <a:ext cx="1836345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>
              <a:lnSpc>
                <a:spcPct val="2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УМНИК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197946" y="1425487"/>
            <a:ext cx="834927" cy="6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r" defTabSz="816174"/>
            <a:endParaRPr lang="ru-RU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defTabSz="816174">
              <a:lnSpc>
                <a:spcPct val="2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Elbow Connector 30"/>
          <p:cNvCxnSpPr/>
          <p:nvPr/>
        </p:nvCxnSpPr>
        <p:spPr>
          <a:xfrm rot="5400000" flipH="1" flipV="1">
            <a:off x="5199560" y="2945457"/>
            <a:ext cx="1076322" cy="27185"/>
          </a:xfrm>
          <a:prstGeom prst="bentConnector3">
            <a:avLst>
              <a:gd name="adj1" fmla="val 45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32"/>
          <p:cNvGrpSpPr/>
          <p:nvPr/>
        </p:nvGrpSpPr>
        <p:grpSpPr>
          <a:xfrm>
            <a:off x="1225146" y="5524072"/>
            <a:ext cx="2223827" cy="786881"/>
            <a:chOff x="2650843" y="5052784"/>
            <a:chExt cx="2965103" cy="786881"/>
          </a:xfrm>
          <a:solidFill>
            <a:srgbClr val="FF0000">
              <a:alpha val="83922"/>
            </a:srgbClr>
          </a:solidFill>
        </p:grpSpPr>
        <p:sp>
          <p:nvSpPr>
            <p:cNvPr id="24" name="Flowchart: Manual Operation 9"/>
            <p:cNvSpPr/>
            <p:nvPr/>
          </p:nvSpPr>
          <p:spPr>
            <a:xfrm flipV="1">
              <a:off x="2650844" y="5052784"/>
              <a:ext cx="2751408" cy="30757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5" name="Rectangle 8"/>
            <p:cNvSpPr/>
            <p:nvPr/>
          </p:nvSpPr>
          <p:spPr>
            <a:xfrm>
              <a:off x="2650843" y="5355620"/>
              <a:ext cx="2965103" cy="484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</a:t>
              </a:r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о 2 000 000 руб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6" name="Group 33"/>
          <p:cNvGrpSpPr/>
          <p:nvPr/>
        </p:nvGrpSpPr>
        <p:grpSpPr>
          <a:xfrm>
            <a:off x="2083739" y="5042520"/>
            <a:ext cx="2200161" cy="784388"/>
            <a:chOff x="4026547" y="4650183"/>
            <a:chExt cx="2933548" cy="784388"/>
          </a:xfrm>
          <a:solidFill>
            <a:srgbClr val="FF0000">
              <a:alpha val="83922"/>
            </a:srgbClr>
          </a:solidFill>
        </p:grpSpPr>
        <p:sp>
          <p:nvSpPr>
            <p:cNvPr id="27" name="Flowchart: Manual Operation 7"/>
            <p:cNvSpPr/>
            <p:nvPr/>
          </p:nvSpPr>
          <p:spPr>
            <a:xfrm flipV="1">
              <a:off x="4050444" y="4650183"/>
              <a:ext cx="2751408" cy="30757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8" name="Rectangle 6"/>
            <p:cNvSpPr/>
            <p:nvPr/>
          </p:nvSpPr>
          <p:spPr>
            <a:xfrm>
              <a:off x="4026547" y="4950526"/>
              <a:ext cx="2933548" cy="484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</a:t>
              </a:r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о 3 000 000 руб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3183819" y="4374771"/>
            <a:ext cx="2680552" cy="968092"/>
            <a:chOff x="5402251" y="4084692"/>
            <a:chExt cx="3382047" cy="830880"/>
          </a:xfrm>
          <a:solidFill>
            <a:srgbClr val="FF0000">
              <a:alpha val="83922"/>
            </a:srgbClr>
          </a:solidFill>
        </p:grpSpPr>
        <p:sp>
          <p:nvSpPr>
            <p:cNvPr id="30" name="Flowchart: Manual Operation 5"/>
            <p:cNvSpPr/>
            <p:nvPr/>
          </p:nvSpPr>
          <p:spPr>
            <a:xfrm flipV="1">
              <a:off x="5402252" y="4084692"/>
              <a:ext cx="3382046" cy="30757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1" name="Rectangle 4"/>
            <p:cNvSpPr/>
            <p:nvPr/>
          </p:nvSpPr>
          <p:spPr>
            <a:xfrm>
              <a:off x="5402251" y="4387529"/>
              <a:ext cx="3382047" cy="528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</a:t>
              </a:r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о 4 000 000 руб </a:t>
              </a:r>
              <a:r>
                <a:rPr lang="en-US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/ </a:t>
              </a:r>
              <a:endParaRPr lang="ru-RU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до 5 000 000 руб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37435" y="3913072"/>
            <a:ext cx="1303682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/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</a:t>
            </a:r>
          </a:p>
          <a:p>
            <a:pPr defTabSz="816174"/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1-ый этап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403802" y="3710002"/>
            <a:ext cx="1251316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</a:t>
            </a:r>
          </a:p>
          <a:p>
            <a:pPr defTabSz="816174"/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2-ой этап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Elbow Connector 16"/>
          <p:cNvCxnSpPr/>
          <p:nvPr/>
        </p:nvCxnSpPr>
        <p:spPr>
          <a:xfrm rot="5400000" flipH="1" flipV="1">
            <a:off x="2272544" y="4659775"/>
            <a:ext cx="993132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270222" y="3212126"/>
            <a:ext cx="1733826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3-ий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этап,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16174"/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Бизнес-Старт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3635896" y="2714060"/>
            <a:ext cx="2448340" cy="31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Интернационализация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0" name="Elbow Connector 16"/>
          <p:cNvCxnSpPr/>
          <p:nvPr/>
        </p:nvCxnSpPr>
        <p:spPr>
          <a:xfrm rot="5400000" flipH="1" flipV="1">
            <a:off x="4511204" y="3563741"/>
            <a:ext cx="1071629" cy="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688322" y="2121319"/>
            <a:ext cx="1787669" cy="371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6174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Коммерциализация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156176" y="980728"/>
            <a:ext cx="1860708" cy="6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r" defTabSz="816174"/>
            <a:endParaRPr lang="ru-RU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defTabSz="816174">
              <a:lnSpc>
                <a:spcPct val="2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Кооперация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://grosirkaosdistrobandung14.com/grosir-kaos-distro-suppli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7" t="3429" r="25745" b="4551"/>
          <a:stretch/>
        </p:blipFill>
        <p:spPr bwMode="auto">
          <a:xfrm>
            <a:off x="117972" y="4077072"/>
            <a:ext cx="637604" cy="18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AutoShape 12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://www.mascotdesigngallery.com/wp/wp-content/uploads/2014/12/vectorcharacter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5" t="-1061" r="38092"/>
          <a:stretch/>
        </p:blipFill>
        <p:spPr bwMode="auto">
          <a:xfrm>
            <a:off x="8244408" y="980728"/>
            <a:ext cx="399955" cy="13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35"/>
          <p:cNvGrpSpPr/>
          <p:nvPr/>
        </p:nvGrpSpPr>
        <p:grpSpPr>
          <a:xfrm>
            <a:off x="4572000" y="3861048"/>
            <a:ext cx="2346053" cy="792088"/>
            <a:chOff x="6008363" y="4041721"/>
            <a:chExt cx="2751408" cy="792088"/>
          </a:xfrm>
          <a:solidFill>
            <a:srgbClr val="00B0F0"/>
          </a:solidFill>
        </p:grpSpPr>
        <p:sp>
          <p:nvSpPr>
            <p:cNvPr id="54" name="Flowchart: Manual Operation 15"/>
            <p:cNvSpPr/>
            <p:nvPr/>
          </p:nvSpPr>
          <p:spPr>
            <a:xfrm flipV="1">
              <a:off x="6008363" y="4041721"/>
              <a:ext cx="2751408" cy="30757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5" name="Rectangle 14"/>
            <p:cNvSpPr/>
            <p:nvPr/>
          </p:nvSpPr>
          <p:spPr>
            <a:xfrm>
              <a:off x="6008363" y="4349764"/>
              <a:ext cx="2751408" cy="484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до </a:t>
              </a:r>
              <a:r>
                <a:rPr lang="en-US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15</a:t>
              </a:r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000 000 руб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41" name="Group 36"/>
          <p:cNvGrpSpPr/>
          <p:nvPr/>
        </p:nvGrpSpPr>
        <p:grpSpPr>
          <a:xfrm>
            <a:off x="5211631" y="3140968"/>
            <a:ext cx="2528721" cy="927744"/>
            <a:chOff x="11836137" y="3134003"/>
            <a:chExt cx="2751408" cy="786881"/>
          </a:xfrm>
          <a:solidFill>
            <a:schemeClr val="accent5">
              <a:lumMod val="75000"/>
            </a:schemeClr>
          </a:solidFill>
        </p:grpSpPr>
        <p:sp>
          <p:nvSpPr>
            <p:cNvPr id="42" name="Flowchart: Manual Operation 13"/>
            <p:cNvSpPr/>
            <p:nvPr/>
          </p:nvSpPr>
          <p:spPr>
            <a:xfrm flipV="1">
              <a:off x="11836137" y="3134003"/>
              <a:ext cx="2751408" cy="30757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3" name="Rectangle 12"/>
            <p:cNvSpPr/>
            <p:nvPr/>
          </p:nvSpPr>
          <p:spPr>
            <a:xfrm>
              <a:off x="11836137" y="3436839"/>
              <a:ext cx="2751408" cy="484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до 20 000 000 руб</a:t>
              </a:r>
              <a:endPara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2" name="Group 35"/>
          <p:cNvGrpSpPr/>
          <p:nvPr/>
        </p:nvGrpSpPr>
        <p:grpSpPr>
          <a:xfrm>
            <a:off x="5868144" y="2780928"/>
            <a:ext cx="2346053" cy="792088"/>
            <a:chOff x="6777956" y="3612841"/>
            <a:chExt cx="2751408" cy="792088"/>
          </a:xfrm>
          <a:solidFill>
            <a:srgbClr val="00B0F0"/>
          </a:solidFill>
        </p:grpSpPr>
        <p:sp>
          <p:nvSpPr>
            <p:cNvPr id="33" name="Flowchart: Manual Operation 15"/>
            <p:cNvSpPr/>
            <p:nvPr/>
          </p:nvSpPr>
          <p:spPr>
            <a:xfrm flipV="1">
              <a:off x="6777956" y="3612841"/>
              <a:ext cx="2751408" cy="30757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4" name="Rectangle 14"/>
            <p:cNvSpPr/>
            <p:nvPr/>
          </p:nvSpPr>
          <p:spPr>
            <a:xfrm>
              <a:off x="6777956" y="3920884"/>
              <a:ext cx="2751408" cy="484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до 20 000 000 руб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44" name="Group 36"/>
          <p:cNvGrpSpPr/>
          <p:nvPr/>
        </p:nvGrpSpPr>
        <p:grpSpPr>
          <a:xfrm>
            <a:off x="6708234" y="2348880"/>
            <a:ext cx="2400269" cy="792088"/>
            <a:chOff x="8153660" y="3128796"/>
            <a:chExt cx="2751408" cy="792088"/>
          </a:xfrm>
          <a:solidFill>
            <a:schemeClr val="bg1">
              <a:lumMod val="50000"/>
            </a:schemeClr>
          </a:solidFill>
        </p:grpSpPr>
        <p:sp>
          <p:nvSpPr>
            <p:cNvPr id="45" name="Flowchart: Manual Operation 13"/>
            <p:cNvSpPr/>
            <p:nvPr/>
          </p:nvSpPr>
          <p:spPr>
            <a:xfrm flipV="1">
              <a:off x="8153660" y="3128796"/>
              <a:ext cx="2751408" cy="30757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6" name="Rectangle 12"/>
            <p:cNvSpPr/>
            <p:nvPr/>
          </p:nvSpPr>
          <p:spPr>
            <a:xfrm>
              <a:off x="8153660" y="3436839"/>
              <a:ext cx="2751408" cy="484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</a:t>
              </a:r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о 2</a:t>
              </a:r>
              <a:r>
                <a: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5</a:t>
              </a:r>
              <a:r>
                <a:rPr lang="en-US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000 000 руб</a:t>
              </a:r>
              <a:endPara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6264991" y="6309320"/>
            <a:ext cx="1979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://fasie.ru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1"/>
            <a:ext cx="611560" cy="432047"/>
          </a:xfrm>
          <a:solidFill>
            <a:srgbClr val="9900CC"/>
          </a:solidFill>
        </p:spPr>
        <p:txBody>
          <a:bodyPr/>
          <a:lstStyle/>
          <a:p>
            <a:fld id="{637F723A-77FC-40A0-B1B0-9768910C67E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24544" y="1785953"/>
            <a:ext cx="52927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pic>
        <p:nvPicPr>
          <p:cNvPr id="1026" name="Picture 2" descr="http://fasie.ru/local/templates/.default/markup/img/ico_b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80" y="1752883"/>
            <a:ext cx="230628" cy="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fasie.ru/local/templates/.default/markup/img/ico_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26995"/>
            <a:ext cx="246352" cy="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asie.ru/local/templates/.default/markup/img/ico_i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04" y="2610399"/>
            <a:ext cx="223808" cy="2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2134" y="222849"/>
            <a:ext cx="4242619" cy="515441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1" y="250363"/>
            <a:ext cx="3888432" cy="432048"/>
          </a:xfrm>
        </p:spPr>
        <p:txBody>
          <a:bodyPr/>
          <a:lstStyle/>
          <a:p>
            <a:r>
              <a:rPr lang="ru-RU" dirty="0" smtClean="0"/>
              <a:t>          Программа «УМНИК»</a:t>
            </a:r>
            <a:endParaRPr lang="ru-RU" dirty="0"/>
          </a:p>
        </p:txBody>
      </p:sp>
      <p:pic>
        <p:nvPicPr>
          <p:cNvPr id="6" name="Picture 7" descr="http://fasie.ru/local/templates/.default/markup/img/prog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9" y="229659"/>
            <a:ext cx="504056" cy="4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0187" y="4171434"/>
            <a:ext cx="402783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результаты: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Завершенный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НИР</a:t>
            </a:r>
            <a:endParaRPr lang="en-US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защиту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РИД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Бизнес-план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инновационного проекта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малого предприятия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и/или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подача заявки на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«Старт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лицензионное соглашение на передачу прав на РИД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1560" y="1859762"/>
            <a:ext cx="3316470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74"/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Физические лица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18 до 30 лет</a:t>
            </a:r>
            <a:endParaRPr lang="en-US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39552" y="2478457"/>
            <a:ext cx="3096344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74"/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Научно-технический проект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28030" y="2478457"/>
            <a:ext cx="2664296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74"/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на 2 года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237561" y="1124744"/>
            <a:ext cx="6566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alt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alt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</a:rPr>
              <a:t>п</a:t>
            </a:r>
            <a:r>
              <a:rPr lang="ru-RU" sz="1800" dirty="0" smtClean="0">
                <a:solidFill>
                  <a:srgbClr val="002060"/>
                </a:solidFill>
              </a:rPr>
              <a:t>оддержка </a:t>
            </a:r>
            <a:r>
              <a:rPr lang="ru-RU" sz="1800" dirty="0">
                <a:solidFill>
                  <a:srgbClr val="002060"/>
                </a:solidFill>
              </a:rPr>
              <a:t>коммерчески ориентированных научно-технических проектов молодых </a:t>
            </a:r>
            <a:r>
              <a:rPr lang="ru-RU" sz="1800" dirty="0" smtClean="0">
                <a:solidFill>
                  <a:srgbClr val="002060"/>
                </a:solidFill>
              </a:rPr>
              <a:t>исследователей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" descr="C:\Users\Handogina\Desktop\Иконки\16_FASIE_ikonk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74" y="234888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Handogina\Desktop\Иконки\14_FASIE_ikonk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5" y="177281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Handogina\Desktop\Иконки\19_FASIE_ikonk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5" y="239081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Handogina\Desktop\Иконки\26_FASIE_ikonk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5" y="418514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izh.ru/upload/iblock/ee3/ee31daefb65ce2c8b0baf7ea01588f6f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27" y="1107480"/>
            <a:ext cx="2436175" cy="237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Handogina\Desktop\Иконки\02_FASIE_ikonk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24" y="417143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897132" y="4221088"/>
            <a:ext cx="3995348" cy="245708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ts val="1000"/>
              </a:spcAft>
              <a:buClr>
                <a:srgbClr val="6E1AA2"/>
              </a:buClr>
              <a:buSzPct val="150000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программы: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 defTabSz="449263" fontAlgn="base">
              <a:spcBef>
                <a:spcPct val="0"/>
              </a:spcBef>
              <a:spcAft>
                <a:spcPts val="1000"/>
              </a:spcAft>
              <a:buClr>
                <a:srgbClr val="6E1AA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Приняло участие </a:t>
            </a: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</a:t>
            </a:r>
            <a:r>
              <a:rPr lang="en-US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1400" dirty="0">
                <a:solidFill>
                  <a:srgbClr val="16A0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alt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</a:p>
          <a:p>
            <a:pPr marL="177800" indent="-177800" defTabSz="449263" fontAlgn="base">
              <a:spcBef>
                <a:spcPct val="0"/>
              </a:spcBef>
              <a:spcAft>
                <a:spcPts val="1000"/>
              </a:spcAft>
              <a:buClr>
                <a:srgbClr val="6E1AA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Отобрано 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победителей </a:t>
            </a:r>
            <a:r>
              <a:rPr lang="en-US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altLang="ru-RU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alt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</a:p>
          <a:p>
            <a:pPr marL="177800" indent="-177800" defTabSz="449263" fontAlgn="base">
              <a:spcBef>
                <a:spcPct val="0"/>
              </a:spcBef>
              <a:spcAft>
                <a:spcPts val="1000"/>
              </a:spcAft>
              <a:buClr>
                <a:srgbClr val="6E1AA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Победителями создано компаний </a:t>
            </a:r>
            <a:r>
              <a:rPr lang="en-US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altLang="ru-RU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</a:t>
            </a:r>
            <a:r>
              <a:rPr lang="ru-RU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</a:p>
          <a:p>
            <a:pPr defTabSz="449263" fontAlgn="base">
              <a:spcBef>
                <a:spcPct val="0"/>
              </a:spcBef>
              <a:spcAft>
                <a:spcPts val="1000"/>
              </a:spcAft>
              <a:buClr>
                <a:srgbClr val="6E1AA2"/>
              </a:buClr>
              <a:buSzPct val="150000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объектов ИС </a:t>
            </a:r>
            <a:r>
              <a:rPr lang="en-US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altLang="ru-RU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6 0</a:t>
            </a:r>
            <a:r>
              <a:rPr lang="ru-RU" alt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endParaRPr lang="ru-RU" alt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ts val="1000"/>
              </a:spcAft>
              <a:buClr>
                <a:srgbClr val="6E1AA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Написано публикаций в научно-популярных и методических изданиях              </a:t>
            </a:r>
            <a:r>
              <a:rPr lang="en-US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en-US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endParaRPr lang="ru-RU" alt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627" y="2950472"/>
            <a:ext cx="2911653" cy="117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Тематические направления:</a:t>
            </a:r>
            <a:r>
              <a:rPr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Информационные </a:t>
            </a: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</a:t>
            </a: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 Медицина будущего </a:t>
            </a: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 Материалы 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08416" y="3200306"/>
            <a:ext cx="34224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Приборы</a:t>
            </a:r>
            <a:endParaRPr lang="ru-RU" alt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 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Биотехнология </a:t>
            </a:r>
            <a:endParaRPr lang="ru-RU" alt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 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Энергосберегающие материалы</a:t>
            </a:r>
            <a:endParaRPr lang="ru-RU" altLang="ru-RU" sz="1200" dirty="0"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9" y="3076386"/>
            <a:ext cx="567752" cy="5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е данные 10"/>
              <p14:cNvContentPartPr/>
              <p14:nvPr/>
            </p14:nvContentPartPr>
            <p14:xfrm>
              <a:off x="10665413" y="2641855"/>
              <a:ext cx="31320" cy="19711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656053" y="2632525"/>
                <a:ext cx="50040" cy="4013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угольник 3"/>
          <p:cNvSpPr/>
          <p:nvPr/>
        </p:nvSpPr>
        <p:spPr>
          <a:xfrm>
            <a:off x="-1" y="188640"/>
            <a:ext cx="5292081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206" y="233225"/>
            <a:ext cx="3888432" cy="432048"/>
          </a:xfrm>
        </p:spPr>
        <p:txBody>
          <a:bodyPr/>
          <a:lstStyle/>
          <a:p>
            <a:r>
              <a:rPr lang="ru-RU" dirty="0" smtClean="0"/>
              <a:t>Программа «Старт»</a:t>
            </a:r>
            <a:endParaRPr lang="ru-RU" dirty="0"/>
          </a:p>
        </p:txBody>
      </p:sp>
      <p:pic>
        <p:nvPicPr>
          <p:cNvPr id="4098" name="Picture 2" descr="http://fasie.ru/local/templates/.default/markup/img/prog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239380"/>
            <a:ext cx="438523" cy="4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1560" y="1403119"/>
            <a:ext cx="2520280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Физические лица</a:t>
            </a:r>
            <a:endParaRPr lang="en-US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МИП согласно № 209-ФЗ</a:t>
            </a:r>
            <a:endPara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11960" y="1440867"/>
            <a:ext cx="3024336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177800" indent="-1778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Научно-технический проект</a:t>
            </a:r>
          </a:p>
          <a:p>
            <a:pPr>
              <a:buClr>
                <a:srgbClr val="FF0000"/>
              </a:buClr>
              <a:buSzPct val="150000"/>
            </a:pPr>
            <a:endPara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11560" y="1854332"/>
            <a:ext cx="2520280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2-5 млн рублей на 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года на НИОКР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небюджетное софинансирование 100% от суммы гранта со 2 этапа </a:t>
            </a:r>
            <a:endParaRPr lang="en-US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179387" y="888975"/>
            <a:ext cx="87636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стартапов на ранних стадиях развития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611560" cy="432048"/>
          </a:xfrm>
          <a:solidFill>
            <a:srgbClr val="FF0000"/>
          </a:solidFill>
        </p:spPr>
        <p:txBody>
          <a:bodyPr/>
          <a:lstStyle/>
          <a:p>
            <a:fld id="{637F723A-77FC-40A0-B1B0-9768910C67E5}" type="slidenum">
              <a:rPr lang="ru-RU" sz="1300" smtClean="0"/>
              <a:pPr/>
              <a:t>5</a:t>
            </a:fld>
            <a:endParaRPr lang="ru-RU" sz="1300"/>
          </a:p>
        </p:txBody>
      </p:sp>
      <p:sp>
        <p:nvSpPr>
          <p:cNvPr id="24" name="TextBox 23"/>
          <p:cNvSpPr txBox="1"/>
          <p:nvPr/>
        </p:nvSpPr>
        <p:spPr>
          <a:xfrm>
            <a:off x="4139952" y="1774557"/>
            <a:ext cx="41052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Создана 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интеллектуальная </a:t>
            </a: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собственность</a:t>
            </a:r>
            <a:endPara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Начата 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  <a:endPara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977203622"/>
              </p:ext>
            </p:extLst>
          </p:nvPr>
        </p:nvGraphicFramePr>
        <p:xfrm>
          <a:off x="154226" y="1700808"/>
          <a:ext cx="5457135" cy="254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5741306" y="2420888"/>
            <a:ext cx="2719126" cy="432663"/>
            <a:chOff x="2738008" y="1361481"/>
            <a:chExt cx="2719126" cy="432663"/>
          </a:xfrm>
        </p:grpSpPr>
        <p:sp>
          <p:nvSpPr>
            <p:cNvPr id="25" name="Нашивка 24"/>
            <p:cNvSpPr/>
            <p:nvPr/>
          </p:nvSpPr>
          <p:spPr>
            <a:xfrm>
              <a:off x="2738008" y="1361481"/>
              <a:ext cx="2719126" cy="432663"/>
            </a:xfrm>
            <a:prstGeom prst="chevron">
              <a:avLst/>
            </a:prstGeom>
            <a:gradFill flip="none" rotWithShape="0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2954340" y="1361481"/>
              <a:ext cx="2286463" cy="432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ru-RU" sz="1200" kern="12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этап</a:t>
              </a:r>
              <a:endParaRPr lang="ru-RU" sz="1200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516029" y="2780928"/>
            <a:ext cx="33123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4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внебюджетное софинансирование 100% от суммы гранта</a:t>
            </a:r>
            <a:endParaRPr lang="ru-RU" sz="1200" dirty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64496" y="4149080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10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36512" y="3531785"/>
            <a:ext cx="31683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2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  <a:p>
            <a:pPr algn="ctr">
              <a:spcAft>
                <a:spcPts val="1200"/>
              </a:spcAft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 не требуется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04964" y="3485412"/>
            <a:ext cx="29523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3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</a:t>
            </a: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внебюджетное 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 100% от суммы гранта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5741306" y="3717032"/>
            <a:ext cx="2719126" cy="432663"/>
          </a:xfrm>
          <a:prstGeom prst="chevron">
            <a:avLst/>
          </a:prstGeom>
          <a:gradFill flip="none" rotWithShape="0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Прямоугольник 31"/>
          <p:cNvSpPr/>
          <p:nvPr/>
        </p:nvSpPr>
        <p:spPr>
          <a:xfrm>
            <a:off x="6537906" y="3861048"/>
            <a:ext cx="113043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Бизнес-Старт</a:t>
            </a:r>
            <a:endPara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7134" y="4365104"/>
            <a:ext cx="4572000" cy="569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внебюджетное 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 </a:t>
            </a:r>
            <a:endPara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суммы гранта</a:t>
            </a:r>
            <a:endParaRPr lang="ru-RU" sz="13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Handogina\Desktop\Иконки\16_FASIE_ikonk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1" y="1918573"/>
            <a:ext cx="413644" cy="4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ndogina\Desktop\Иконки\14_FASIE_ikonk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2" y="1360913"/>
            <a:ext cx="413644" cy="4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ndogina\Desktop\Иконки\19_FASIE_ikonk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08" y="1342509"/>
            <a:ext cx="413644" cy="4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andogina\Desktop\Иконки\26_FASIE_ikonk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08" y="1863228"/>
            <a:ext cx="413644" cy="4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89620" y="4437112"/>
            <a:ext cx="1925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программы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12" y="4725144"/>
            <a:ext cx="5616624" cy="166423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Рассмотрено заявок 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endParaRPr lang="ru-RU" sz="1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Поддержано стартапов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Перешли на 2 год 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r>
              <a:rPr lang="ru-RU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Прошли  3 года 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1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64483" y="5068341"/>
            <a:ext cx="5155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Результатов интеллектуальной 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деятельности– </a:t>
            </a:r>
            <a:r>
              <a:rPr lang="ru-RU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914</a:t>
            </a: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всего за 2016 год – </a:t>
            </a:r>
            <a:r>
              <a:rPr lang="ru-RU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837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выручка предприятий, получивших финансирование Фонда в 2014-2016 году  - </a:t>
            </a:r>
            <a:r>
              <a:rPr lang="en-US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</a:t>
            </a:r>
            <a:r>
              <a:rPr lang="ru-RU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</a:t>
            </a:r>
            <a:r>
              <a:rPr lang="ru-RU" alt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Создано </a:t>
            </a:r>
            <a:r>
              <a:rPr lang="ru-RU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2348</a:t>
            </a: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рабочих мест</a:t>
            </a:r>
          </a:p>
        </p:txBody>
      </p:sp>
    </p:spTree>
    <p:extLst>
      <p:ext uri="{BB962C8B-B14F-4D97-AF65-F5344CB8AC3E}">
        <p14:creationId xmlns:p14="http://schemas.microsoft.com/office/powerpoint/2010/main" val="19879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е данные 10"/>
              <p14:cNvContentPartPr/>
              <p14:nvPr/>
            </p14:nvContentPartPr>
            <p14:xfrm>
              <a:off x="10665413" y="2641855"/>
              <a:ext cx="31320" cy="19711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656053" y="2632525"/>
                <a:ext cx="50040" cy="4013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угольник 3"/>
          <p:cNvSpPr/>
          <p:nvPr/>
        </p:nvSpPr>
        <p:spPr>
          <a:xfrm>
            <a:off x="-1" y="188640"/>
            <a:ext cx="5292081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206" y="233225"/>
            <a:ext cx="3888432" cy="432048"/>
          </a:xfrm>
        </p:spPr>
        <p:txBody>
          <a:bodyPr/>
          <a:lstStyle/>
          <a:p>
            <a:r>
              <a:rPr lang="ru-RU" dirty="0" smtClean="0"/>
              <a:t>Программа «Старт»</a:t>
            </a:r>
            <a:endParaRPr lang="ru-RU" dirty="0"/>
          </a:p>
        </p:txBody>
      </p:sp>
      <p:pic>
        <p:nvPicPr>
          <p:cNvPr id="4098" name="Picture 2" descr="http://fasie.ru/local/templates/.default/markup/img/prog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239380"/>
            <a:ext cx="438523" cy="4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4597" y="1027034"/>
            <a:ext cx="87636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участия в Программе СТАРТ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611560" cy="432048"/>
          </a:xfrm>
          <a:solidFill>
            <a:srgbClr val="FF0000"/>
          </a:solidFill>
        </p:spPr>
        <p:txBody>
          <a:bodyPr/>
          <a:lstStyle/>
          <a:p>
            <a:fld id="{637F723A-77FC-40A0-B1B0-9768910C67E5}" type="slidenum">
              <a:rPr lang="ru-RU" sz="1300" smtClean="0"/>
              <a:pPr/>
              <a:t>6</a:t>
            </a:fld>
            <a:endParaRPr lang="ru-RU" sz="1300"/>
          </a:p>
        </p:txBody>
      </p:sp>
      <p:sp>
        <p:nvSpPr>
          <p:cNvPr id="36" name="Пятиугольник 35"/>
          <p:cNvSpPr/>
          <p:nvPr/>
        </p:nvSpPr>
        <p:spPr>
          <a:xfrm>
            <a:off x="107504" y="1511340"/>
            <a:ext cx="4451498" cy="744591"/>
          </a:xfrm>
          <a:prstGeom prst="homePlate">
            <a:avLst/>
          </a:prstGeom>
          <a:gradFill flip="none" rotWithShape="1">
            <a:gsLst>
              <a:gs pos="0">
                <a:srgbClr val="EFE3F5"/>
              </a:gs>
              <a:gs pos="79800">
                <a:srgbClr val="F5ADAD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defTabSz="816174">
              <a:buClr>
                <a:srgbClr val="9900CC"/>
              </a:buClr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Заполнение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заявки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системе Фонда </a:t>
            </a:r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online.fasie.ru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16174">
              <a:buClr>
                <a:srgbClr val="9900CC"/>
              </a:buClr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>
            <a:off x="1212697" y="2488249"/>
            <a:ext cx="4451498" cy="744591"/>
          </a:xfrm>
          <a:prstGeom prst="homePlate">
            <a:avLst/>
          </a:prstGeom>
          <a:gradFill flip="none" rotWithShape="1">
            <a:gsLst>
              <a:gs pos="0">
                <a:srgbClr val="EFE3F5"/>
              </a:gs>
              <a:gs pos="79800">
                <a:srgbClr val="F5ADAD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defTabSz="816174">
              <a:buClr>
                <a:srgbClr val="9900CC"/>
              </a:buClr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рекомендательного от представителя Фонда</a:t>
            </a:r>
          </a:p>
          <a:p>
            <a:pPr defTabSz="816174">
              <a:buClr>
                <a:srgbClr val="9900CC"/>
              </a:buClr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2317890" y="3465158"/>
            <a:ext cx="4451498" cy="744591"/>
          </a:xfrm>
          <a:prstGeom prst="homePlate">
            <a:avLst/>
          </a:prstGeom>
          <a:gradFill flip="none" rotWithShape="1">
            <a:gsLst>
              <a:gs pos="0">
                <a:srgbClr val="EFE3F5"/>
              </a:gs>
              <a:gs pos="79800">
                <a:srgbClr val="F5ADAD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defTabSz="816174">
              <a:buClr>
                <a:srgbClr val="9900CC"/>
              </a:buClr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Подача заявки в системе, экспертиза заявки по формальным признакам</a:t>
            </a:r>
          </a:p>
          <a:p>
            <a:pPr defTabSz="816174">
              <a:buClr>
                <a:srgbClr val="9900CC"/>
              </a:buClr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3423083" y="4442067"/>
            <a:ext cx="4451498" cy="744591"/>
          </a:xfrm>
          <a:prstGeom prst="homePlate">
            <a:avLst/>
          </a:prstGeom>
          <a:gradFill flip="none" rotWithShape="1">
            <a:gsLst>
              <a:gs pos="0">
                <a:srgbClr val="EFE3F5"/>
              </a:gs>
              <a:gs pos="79800">
                <a:srgbClr val="F5ADAD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defTabSz="816174">
              <a:buClr>
                <a:srgbClr val="9900CC"/>
              </a:buClr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Заявки, прошедшие формальную экспертизу, приглашаются на защиту в Москву или защищаются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16174">
              <a:buClr>
                <a:srgbClr val="9900CC"/>
              </a:buClr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ятиугольник 41"/>
          <p:cNvSpPr/>
          <p:nvPr/>
        </p:nvSpPr>
        <p:spPr>
          <a:xfrm>
            <a:off x="4528274" y="5418977"/>
            <a:ext cx="4451498" cy="744591"/>
          </a:xfrm>
          <a:prstGeom prst="homePlate">
            <a:avLst/>
          </a:prstGeom>
          <a:gradFill flip="none" rotWithShape="1">
            <a:gsLst>
              <a:gs pos="0">
                <a:srgbClr val="EFE3F5"/>
              </a:gs>
              <a:gs pos="79800">
                <a:srgbClr val="F5ADAD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defTabSz="816174">
              <a:buClr>
                <a:srgbClr val="9900CC"/>
              </a:buClr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Победители заключают договоры с Фондом и получают финансирование</a:t>
            </a:r>
          </a:p>
          <a:p>
            <a:pPr defTabSz="816174">
              <a:buClr>
                <a:srgbClr val="9900CC"/>
              </a:buClr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995936" y="170051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076056" y="268052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228184" y="3657433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308304" y="463434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388424" y="561125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006679" y="170929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97542" y="2692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9670" y="365743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11939" y="463434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09910" y="56112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/>
          <a:srcRect l="10940" t="10310" b="12201"/>
          <a:stretch/>
        </p:blipFill>
        <p:spPr>
          <a:xfrm>
            <a:off x="195874" y="4442067"/>
            <a:ext cx="3092234" cy="17936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82255" y="1438370"/>
            <a:ext cx="257217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СТАРТ</a:t>
            </a:r>
            <a:endParaRPr lang="ru-RU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4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3923" y="254436"/>
            <a:ext cx="3888432" cy="432048"/>
          </a:xfrm>
        </p:spPr>
        <p:txBody>
          <a:bodyPr/>
          <a:lstStyle/>
          <a:p>
            <a:r>
              <a:rPr lang="ru-RU" dirty="0" smtClean="0"/>
              <a:t>Программа «Развитие»</a:t>
            </a:r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32071" y="32072"/>
            <a:ext cx="911701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20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itchFamily="34" charset="0"/>
              <a:ea typeface="SimSun"/>
              <a:cs typeface="Arial" pitchFamily="34" charset="0"/>
            </a:endParaRPr>
          </a:p>
        </p:txBody>
      </p:sp>
      <p:sp>
        <p:nvSpPr>
          <p:cNvPr id="3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76064" cy="432048"/>
          </a:xfrm>
        </p:spPr>
        <p:txBody>
          <a:bodyPr/>
          <a:lstStyle/>
          <a:p>
            <a:fld id="{637F723A-77FC-40A0-B1B0-9768910C67E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146" name="Picture 2" descr="http://fasie.ru/local/templates/.default/markup/img/prog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6" y="260648"/>
            <a:ext cx="360040" cy="3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71600" y="1758377"/>
            <a:ext cx="3969509" cy="28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МИП согласно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209-ФЗ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71600" y="2297778"/>
            <a:ext cx="2797807" cy="15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 anchor="ctr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20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от 1 до 2 лет,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Внебюджетное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 50% от суммы гранта</a:t>
            </a: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796136" y="1686369"/>
            <a:ext cx="3024336" cy="28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Научно-технический проект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7650" y="908720"/>
            <a:ext cx="93429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– </a:t>
            </a: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компаний, имеющих опыт разработки и продаж наукоемкой </a:t>
            </a: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 и планирующих разработку и освоение новых видов продукции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2399263"/>
            <a:ext cx="3024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Интеллектуальная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собственность</a:t>
            </a:r>
          </a:p>
          <a:p>
            <a:pPr marL="342900" indent="-342900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производства</a:t>
            </a:r>
          </a:p>
          <a:p>
            <a:pPr marL="342900" indent="-342900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Экономический эффект в течение 5 лет (прирост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выручки, новые рабочие места)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 descr="C:\Users\Handogina\Desktop\Иконки\16_FASIE_ikon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0" y="249289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Handogina\Desktop\Иконки\14_FASIE_ikon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0" y="160891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andogina\Desktop\Иконки\19_FASIE_ikon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09" y="155679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Handogina\Desktop\Иконки\26_FASIE_ikonk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03" y="240433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0" y="3861048"/>
            <a:ext cx="88924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предприятий*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 выручки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реализации продукции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24,9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выручка на 1 предприятие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- 91,9 млн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предприятия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вышли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продажи более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выручка 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предприятий – </a:t>
            </a:r>
            <a:r>
              <a:rPr lang="ru-RU" alt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31,8 млрд 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endParaRPr lang="ru-RU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Результатов интеллектуальной 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</a:t>
            </a:r>
            <a:endParaRPr lang="ru-RU" sz="1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созданных рабочих мест –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1414</a:t>
            </a:r>
          </a:p>
          <a:p>
            <a:endPara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*профинансированные Фондом 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2014 – 2016 годах по программе «Развитие</a:t>
            </a:r>
            <a:r>
              <a:rPr lang="ru-RU" sz="1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en-US" sz="14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1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611560" cy="43204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fld id="{637F723A-77FC-40A0-B1B0-9768910C67E5}" type="slidenum">
              <a:rPr lang="ru-RU" smtClean="0"/>
              <a:pPr/>
              <a:t>8</a:t>
            </a:fld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е данные 10"/>
              <p14:cNvContentPartPr/>
              <p14:nvPr/>
            </p14:nvContentPartPr>
            <p14:xfrm>
              <a:off x="10665413" y="2641855"/>
              <a:ext cx="31320" cy="19711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656053" y="2632525"/>
                <a:ext cx="50040" cy="4013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Прямоугольник 11"/>
          <p:cNvSpPr/>
          <p:nvPr/>
        </p:nvSpPr>
        <p:spPr>
          <a:xfrm>
            <a:off x="4205483" y="260648"/>
            <a:ext cx="942585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260649"/>
            <a:ext cx="518458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44212"/>
            <a:ext cx="4104456" cy="432048"/>
          </a:xfrm>
        </p:spPr>
        <p:txBody>
          <a:bodyPr/>
          <a:lstStyle/>
          <a:p>
            <a:r>
              <a:rPr lang="ru-RU" dirty="0" smtClean="0"/>
              <a:t>Программа «Коммерциализация»</a:t>
            </a:r>
            <a:endParaRPr lang="ru-RU" sz="2800" dirty="0"/>
          </a:p>
        </p:txBody>
      </p:sp>
      <p:pic>
        <p:nvPicPr>
          <p:cNvPr id="7170" name="Picture 2" descr="http://fasie.ru/local/templates/.default/markup/img/prog_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" y="260650"/>
            <a:ext cx="425896" cy="4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Новелл групп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26207" y="1572790"/>
            <a:ext cx="4464496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МИП согласно № 209-ФЗ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247904" y="2533181"/>
            <a:ext cx="4021943" cy="11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 anchor="ctr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en-US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на 1 год</a:t>
            </a:r>
          </a:p>
          <a:p>
            <a:pPr marL="285750" indent="-285750" fontAlgn="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Внебюджетное софинансирование 100%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суммы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гранта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9388" y="980728"/>
            <a:ext cx="7416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– </a:t>
            </a: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компаний, завершивших НИОКР и планирующих создание или расширение производства инновационной 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  <a:endParaRPr lang="ru-RU" alt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92896"/>
            <a:ext cx="3160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производства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Экономический эффект в течение 5 лет (прирост выручки, создание ВПРМ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27584" y="2107280"/>
            <a:ext cx="4248472" cy="5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spcAft>
                <a:spcPts val="5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Завершенный НИОКР</a:t>
            </a:r>
          </a:p>
          <a:p>
            <a:pPr>
              <a:buClr>
                <a:schemeClr val="accent5">
                  <a:lumMod val="75000"/>
                </a:schemeClr>
              </a:buClr>
              <a:buSzPct val="150000"/>
            </a:pP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" descr="C:\Users\Handogina\Desktop\Иконки\16_FASIE_ikon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59967"/>
            <a:ext cx="412355" cy="4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Handogina\Desktop\Иконки\14_FASIE_ikonk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9" y="1556792"/>
            <a:ext cx="412355" cy="4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Handogina\Desktop\Иконки\19_FASIE_ikonk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12355" cy="4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Handogina\Desktop\Иконки\26_FASIE_ikonk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12355" cy="4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dn.gresnews.com/showimg.php?size=view&amp;imgname=20111013gas%20tambang%20(indomigas%20com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70" y="1144471"/>
            <a:ext cx="1584318" cy="14694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7"/>
          <p:cNvSpPr>
            <a:spLocks noChangeArrowheads="1"/>
          </p:cNvSpPr>
          <p:nvPr/>
        </p:nvSpPr>
        <p:spPr bwMode="auto">
          <a:xfrm>
            <a:off x="207339" y="3573016"/>
            <a:ext cx="8684964" cy="232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2014-2018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гг. на участие в программе:</a:t>
            </a:r>
          </a:p>
          <a:p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Суммарно поступило 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3 000 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заявок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общую сумму 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30,7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рублей, </a:t>
            </a:r>
          </a:p>
          <a:p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них по программе были поддержаны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643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заявки на сумму около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6,5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рублей </a:t>
            </a:r>
            <a:endParaRPr lang="en-US" sz="1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Поддержанные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данной программе компании добились за 2015-201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годы следующих результатов: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Выручка от реализации продукции, созданной за счет гранта 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рублей;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созданных высокопроизводительных рабочих мест –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7 062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Clr>
                <a:srgbClr val="00B050"/>
              </a:buClr>
            </a:pP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3923" y="254436"/>
            <a:ext cx="3888432" cy="432048"/>
          </a:xfrm>
        </p:spPr>
        <p:txBody>
          <a:bodyPr/>
          <a:lstStyle/>
          <a:p>
            <a:r>
              <a:rPr lang="ru-RU" dirty="0" smtClean="0"/>
              <a:t>Программа «Кооперация»</a:t>
            </a:r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32071" y="32072"/>
            <a:ext cx="911701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20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itchFamily="34" charset="0"/>
              <a:ea typeface="SimSun"/>
              <a:cs typeface="Arial" pitchFamily="34" charset="0"/>
            </a:endParaRPr>
          </a:p>
        </p:txBody>
      </p:sp>
      <p:sp>
        <p:nvSpPr>
          <p:cNvPr id="3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76064" cy="432048"/>
          </a:xfrm>
        </p:spPr>
        <p:txBody>
          <a:bodyPr/>
          <a:lstStyle/>
          <a:p>
            <a:fld id="{637F723A-77FC-40A0-B1B0-9768910C67E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067820" y="2174365"/>
            <a:ext cx="3969509" cy="28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МИП согласно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209-ФЗ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115616" y="3027365"/>
            <a:ext cx="3528392" cy="126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 anchor="ctr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от 1 до 2 лет,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Внебюджетное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100 %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суммы гранта</a:t>
            </a: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652120" y="2151655"/>
            <a:ext cx="3096344" cy="24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ИС в процессе выполнения НИОКР;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производства наукоемкой продукции</a:t>
            </a:r>
            <a:r>
              <a:rPr lang="ru-RU" sz="1600" dirty="0" smtClean="0"/>
              <a:t>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инновационной продукции;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Поставка новой наукоемкой продукции Индустриальному партнеру.</a:t>
            </a:r>
          </a:p>
          <a:p>
            <a:pPr marL="285750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7650" y="1249156"/>
            <a:ext cx="83347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– </a:t>
            </a: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 на развитие партнерства между малыми инновационными предприятиями и Индустриальными партнерами 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 descr="C:\Users\Handogina\Desktop\Иконки\16_FASIE_ikon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6" y="309937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Handogina\Desktop\Иконки\14_FASIE_ikon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490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andogina\Desktop\Иконки\19_FASIE_ikon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09" y="202207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693" y="4437112"/>
            <a:ext cx="4831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Индустриальным партнером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может быть среднее или крупное коммерческое предприятие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согласно №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209-ФЗ</a:t>
            </a:r>
          </a:p>
          <a:p>
            <a:pPr marL="534988" indent="-2730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 заключенное соглашение о научно-технологическом сотрудничестве с малым предприятием</a:t>
            </a:r>
          </a:p>
        </p:txBody>
      </p:sp>
      <p:sp>
        <p:nvSpPr>
          <p:cNvPr id="6" name="AutoShape 2" descr="ÐÐ°ÑÑÐ¸Ð½ÐºÐ¸ Ð¿Ð¾ Ð·Ð°Ð¿ÑÐ¾ÑÑ Ð¸Ð½Ð´ÑÑÑÑÐ¸Ð°Ð»ÑÐ½ÑÐ¹ Ð¿Ð°ÑÑÐ½Ðµ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09" y="4481412"/>
            <a:ext cx="2714625" cy="17716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9485</TotalTime>
  <Words>1373</Words>
  <Application>Microsoft Office PowerPoint</Application>
  <PresentationFormat>Экран (4:3)</PresentationFormat>
  <Paragraphs>226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Программы Фонда содействия инновациям</vt:lpstr>
      <vt:lpstr>Цели и задачи Фонда</vt:lpstr>
      <vt:lpstr>Основные программы Фонда</vt:lpstr>
      <vt:lpstr>          Программа «УМНИК»</vt:lpstr>
      <vt:lpstr>Программа «Старт»</vt:lpstr>
      <vt:lpstr>Программа «Старт»</vt:lpstr>
      <vt:lpstr>Программа «Развитие»</vt:lpstr>
      <vt:lpstr>Программа «Коммерциализация»</vt:lpstr>
      <vt:lpstr>Программа «Кооперация»</vt:lpstr>
      <vt:lpstr>Текущие конкурсы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Ovchinnikov</dc:creator>
  <cp:lastModifiedBy>Fedor</cp:lastModifiedBy>
  <cp:revision>409</cp:revision>
  <cp:lastPrinted>2018-12-27T11:10:41Z</cp:lastPrinted>
  <dcterms:created xsi:type="dcterms:W3CDTF">2016-05-06T08:59:45Z</dcterms:created>
  <dcterms:modified xsi:type="dcterms:W3CDTF">2019-09-25T18:02:40Z</dcterms:modified>
</cp:coreProperties>
</file>